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8" r:id="rId6"/>
    <p:sldId id="266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5" autoAdjust="0"/>
    <p:restoredTop sz="67463" autoAdjust="0"/>
  </p:normalViewPr>
  <p:slideViewPr>
    <p:cSldViewPr snapToGrid="0">
      <p:cViewPr varScale="1">
        <p:scale>
          <a:sx n="78" d="100"/>
          <a:sy n="78" d="100"/>
        </p:scale>
        <p:origin x="2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1892D-C24E-4F54-A6B5-C2A6B61D11F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FFE529A-4AF1-4ECB-95F8-21C58C2A8BD2}">
      <dgm:prSet phldrT="[Text]"/>
      <dgm:spPr/>
      <dgm:t>
        <a:bodyPr/>
        <a:lstStyle/>
        <a:p>
          <a:r>
            <a:rPr lang="en-US" b="1" i="1" u="sng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ge Italic" panose="03070502040507070304" pitchFamily="66" charset="0"/>
            </a:rPr>
            <a:t>Same – Day Return Journey</a:t>
          </a:r>
          <a:endParaRPr lang="en-US" b="1" i="1" u="sng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ge Italic" panose="03070502040507070304" pitchFamily="66" charset="0"/>
          </a:endParaRPr>
        </a:p>
      </dgm:t>
    </dgm:pt>
    <dgm:pt modelId="{6BC50964-88E8-422B-8880-776EC868291F}" type="parTrans" cxnId="{224AF324-F777-436B-A8E7-6C35D3F48775}">
      <dgm:prSet/>
      <dgm:spPr/>
      <dgm:t>
        <a:bodyPr/>
        <a:lstStyle/>
        <a:p>
          <a:endParaRPr lang="en-US"/>
        </a:p>
      </dgm:t>
    </dgm:pt>
    <dgm:pt modelId="{8B76FA7C-8911-440C-9A6E-CC9EDDE51DF4}" type="sibTrans" cxnId="{224AF324-F777-436B-A8E7-6C35D3F48775}">
      <dgm:prSet/>
      <dgm:spPr/>
      <dgm:t>
        <a:bodyPr/>
        <a:lstStyle/>
        <a:p>
          <a:endParaRPr lang="en-US"/>
        </a:p>
      </dgm:t>
    </dgm:pt>
    <dgm:pt modelId="{904B280F-BC82-47C8-9596-63BA34D9334F}" type="pres">
      <dgm:prSet presAssocID="{FBA1892D-C24E-4F54-A6B5-C2A6B61D11F1}" presName="Name0" presStyleCnt="0">
        <dgm:presLayoutVars>
          <dgm:dir/>
          <dgm:resizeHandles val="exact"/>
        </dgm:presLayoutVars>
      </dgm:prSet>
      <dgm:spPr/>
    </dgm:pt>
    <dgm:pt modelId="{932DA9F7-CF2F-436C-AEC1-58DA531B4309}" type="pres">
      <dgm:prSet presAssocID="{8FFE529A-4AF1-4ECB-95F8-21C58C2A8BD2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4AF324-F777-436B-A8E7-6C35D3F48775}" srcId="{FBA1892D-C24E-4F54-A6B5-C2A6B61D11F1}" destId="{8FFE529A-4AF1-4ECB-95F8-21C58C2A8BD2}" srcOrd="0" destOrd="0" parTransId="{6BC50964-88E8-422B-8880-776EC868291F}" sibTransId="{8B76FA7C-8911-440C-9A6E-CC9EDDE51DF4}"/>
    <dgm:cxn modelId="{5BE4F883-46C0-471E-B456-B38B2813D994}" type="presOf" srcId="{8FFE529A-4AF1-4ECB-95F8-21C58C2A8BD2}" destId="{932DA9F7-CF2F-436C-AEC1-58DA531B4309}" srcOrd="0" destOrd="0" presId="urn:microsoft.com/office/officeart/2005/8/layout/process1"/>
    <dgm:cxn modelId="{FC444DA3-1C14-4E44-942A-EE2416D08A8F}" type="presOf" srcId="{FBA1892D-C24E-4F54-A6B5-C2A6B61D11F1}" destId="{904B280F-BC82-47C8-9596-63BA34D9334F}" srcOrd="0" destOrd="0" presId="urn:microsoft.com/office/officeart/2005/8/layout/process1"/>
    <dgm:cxn modelId="{87F7CD99-B00D-45B9-9348-02F641642975}" type="presParOf" srcId="{904B280F-BC82-47C8-9596-63BA34D9334F}" destId="{932DA9F7-CF2F-436C-AEC1-58DA531B4309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DA9F7-CF2F-436C-AEC1-58DA531B4309}">
      <dsp:nvSpPr>
        <dsp:cNvPr id="0" name=""/>
        <dsp:cNvSpPr/>
      </dsp:nvSpPr>
      <dsp:spPr>
        <a:xfrm>
          <a:off x="2316" y="0"/>
          <a:ext cx="4740362" cy="8742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1" u="sng" kern="12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ge Italic" panose="03070502040507070304" pitchFamily="66" charset="0"/>
            </a:rPr>
            <a:t>Same – Day Return Journey</a:t>
          </a:r>
          <a:endParaRPr lang="en-US" sz="3200" b="1" i="1" u="sng" kern="1200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age Italic" panose="03070502040507070304" pitchFamily="66" charset="0"/>
          </a:endParaRPr>
        </a:p>
      </dsp:txBody>
      <dsp:txXfrm>
        <a:off x="27922" y="25606"/>
        <a:ext cx="4689150" cy="823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2889B-A0AC-4482-8592-5C96F2309420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29299-61FF-4B93-ADA6-2FD5975D6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B223-FFC0-462A-A3B8-EAA7CE0F8CBD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49E9A-41F7-4779-A581-48A7C374A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02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61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24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34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23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82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05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313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When conducting research, it is easy to go to one source: Wikipedia.  However, you need to include a variety of sources in your research. Consider the following sources: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Who can I interview to get more information on the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 topic current and will it be relevant to my audience?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articles, blogs, and magazines may have something related to my topic?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Is there a YouTube video on the topic? If so, what is it about?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images can I find related to the topic?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49E9A-41F7-4779-A581-48A7C374A22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F21A4-E71B-4D3A-AF45-E989C23A7BB1}" type="datetimeFigureOut">
              <a:rPr lang="en-US" smtClean="0"/>
              <a:t>9/15/2020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F1B4E-90EC-4A51-B6E5-B702C054EC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3.svg"/><Relationship Id="rId10" Type="http://schemas.microsoft.com/office/2007/relationships/diagramDrawing" Target="../diagrams/drawing1.xml"/><Relationship Id="rId4" Type="http://schemas.openxmlformats.org/officeDocument/2006/relationships/image" Target="../media/image2.sv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9009" y="4490110"/>
            <a:ext cx="5609222" cy="606282"/>
          </a:xfrm>
        </p:spPr>
        <p:txBody>
          <a:bodyPr anchor="t">
            <a:noAutofit/>
          </a:bodyPr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  <a:cs typeface="Segoe UI" panose="020B0502040204020203" pitchFamily="34" charset="0"/>
              </a:rPr>
              <a:t>The Rail Fanning Club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  <a:cs typeface="Segoe UI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9012" y="3931584"/>
            <a:ext cx="5609219" cy="576738"/>
          </a:xfrm>
        </p:spPr>
        <p:txBody>
          <a:bodyPr anchor="b">
            <a:noAutofit/>
          </a:bodyPr>
          <a:lstStyle/>
          <a:p>
            <a:pPr algn="l"/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Welcome to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9964" y="362282"/>
            <a:ext cx="1636279" cy="163627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5016" y="1490802"/>
            <a:ext cx="1827742" cy="1827742"/>
          </a:xfrm>
          <a:prstGeom prst="rect">
            <a:avLst/>
          </a:prstGeom>
        </p:spPr>
      </p:pic>
      <p:pic>
        <p:nvPicPr>
          <p:cNvPr id="7" name="Graphic 6" descr="Blackboard">
            <a:extLst>
              <a:ext uri="{FF2B5EF4-FFF2-40B4-BE49-F238E27FC236}">
                <a16:creationId xmlns:a16="http://schemas.microsoft.com/office/drawing/2014/main" id="{2696A1A4-8E43-47F6-A6DC-A9ADAB053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5638" y="3819433"/>
            <a:ext cx="2594886" cy="2594886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Books on Shelf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49738" y="525598"/>
            <a:ext cx="2260711" cy="2260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8781" y="5516930"/>
            <a:ext cx="5381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India’s #1 Instagrammer, in the field of Indian Railways.</a:t>
            </a:r>
            <a:endParaRPr lang="en-US" sz="3600" b="1" i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74200" y="5184377"/>
            <a:ext cx="2717799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THE HUB OF RAIL FANS, COVERING EACH AND EVERY ASPECT OF INDIAN RAILWAYS &amp; IT’S ALL RELATED SUBSIDIARIES.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8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824B-4279-4D47-92DD-71F5353F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08" y="169573"/>
            <a:ext cx="10515600" cy="1325563"/>
          </a:xfr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  <a:softEdge rad="635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  <a:cs typeface="Segoe UI" panose="020B0502040204020203" pitchFamily="34" charset="0"/>
                <a:sym typeface="Wingdings" panose="05000000000000000000" pitchFamily="2" charset="2"/>
              </a:rPr>
              <a:t>&lt;---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  <a:cs typeface="Segoe UI" panose="020B0502040204020203" pitchFamily="34" charset="0"/>
              </a:rPr>
              <a:t> Introduction to Today’s Topic 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  <a:cs typeface="Segoe UI" panose="020B0502040204020203" pitchFamily="34" charset="0"/>
                <a:sym typeface="Wingdings" panose="05000000000000000000" pitchFamily="2" charset="2"/>
              </a:rPr>
              <a:t>---&gt;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38661C-A76F-46FD-B34B-75411EEC7E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5" y="2239978"/>
            <a:ext cx="4021587" cy="1975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AD4F61-E023-4530-BF03-8BC2D825D0BF}"/>
              </a:ext>
            </a:extLst>
          </p:cNvPr>
          <p:cNvSpPr txBox="1"/>
          <p:nvPr/>
        </p:nvSpPr>
        <p:spPr>
          <a:xfrm>
            <a:off x="726175" y="4410269"/>
            <a:ext cx="4021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Rage Italic" panose="03070502040507070304" pitchFamily="66" charset="0"/>
                <a:cs typeface="Segoe UI" panose="020B0502040204020203" pitchFamily="34" charset="0"/>
              </a:rPr>
              <a:t>We are going to discuss over the history and present of 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“VANDE BHARAT EXPRESS”</a:t>
            </a:r>
            <a:endParaRPr lang="en-US" sz="28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968F2-5A94-4613-A504-B78257B6B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09" y="2424557"/>
            <a:ext cx="6667622" cy="1790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585411-DE61-42EC-8DAB-BA853F129791}"/>
              </a:ext>
            </a:extLst>
          </p:cNvPr>
          <p:cNvSpPr/>
          <p:nvPr/>
        </p:nvSpPr>
        <p:spPr>
          <a:xfrm>
            <a:off x="363331" y="1495136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1E12A6-FA7A-477F-8C87-308C5B84B139}"/>
              </a:ext>
            </a:extLst>
          </p:cNvPr>
          <p:cNvSpPr/>
          <p:nvPr/>
        </p:nvSpPr>
        <p:spPr>
          <a:xfrm>
            <a:off x="4454685" y="1497701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AD4F61-E023-4530-BF03-8BC2D825D0BF}"/>
              </a:ext>
            </a:extLst>
          </p:cNvPr>
          <p:cNvSpPr txBox="1"/>
          <p:nvPr/>
        </p:nvSpPr>
        <p:spPr>
          <a:xfrm>
            <a:off x="5040839" y="4403060"/>
            <a:ext cx="67603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Rage Italic" panose="03070502040507070304" pitchFamily="66" charset="0"/>
                <a:cs typeface="Segoe UI" panose="020B0502040204020203" pitchFamily="34" charset="0"/>
              </a:rPr>
              <a:t>If you require the video, on the topic :-</a:t>
            </a:r>
          </a:p>
          <a:p>
            <a:r>
              <a:rPr lang="en-US" sz="32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“Why </a:t>
            </a:r>
            <a:r>
              <a:rPr lang="en-US" sz="3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tenders </a:t>
            </a:r>
            <a:r>
              <a:rPr lang="en-US" sz="32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for VANDE </a:t>
            </a:r>
            <a:r>
              <a:rPr lang="en-US" sz="3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BHARAT EXPRESS” got cancelled</a:t>
            </a:r>
            <a:r>
              <a:rPr lang="en-US" sz="32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Segoe UI" panose="020B0502040204020203" pitchFamily="34" charset="0"/>
              </a:rPr>
              <a:t>?”</a:t>
            </a:r>
            <a:endParaRPr lang="en-US" sz="32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Rage Italic" panose="03070502040507070304" pitchFamily="66" charset="0"/>
                <a:cs typeface="Segoe UI" panose="020B0502040204020203" pitchFamily="34" charset="0"/>
              </a:rPr>
              <a:t>Comment us below !!!</a:t>
            </a:r>
          </a:p>
        </p:txBody>
      </p:sp>
    </p:spTree>
    <p:extLst>
      <p:ext uri="{BB962C8B-B14F-4D97-AF65-F5344CB8AC3E}">
        <p14:creationId xmlns:p14="http://schemas.microsoft.com/office/powerpoint/2010/main" val="15349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1754904"/>
            <a:ext cx="540690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About VANDE BHARAT EXPRESS’s Inaugural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4" y="3187798"/>
            <a:ext cx="6071239" cy="36702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FIRST SERVICE – </a:t>
            </a: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23/02/2019</a:t>
            </a: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COST (for first rake) – </a:t>
            </a:r>
            <a:r>
              <a:rPr lang="en-US" sz="20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Rs</a:t>
            </a: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. 1 billion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CATEGORY – “Train-18”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CLASS(</a:t>
            </a:r>
            <a:r>
              <a:rPr lang="en-US" sz="20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es</a:t>
            </a: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) – A.C. Chair Car &amp; A.C. Executive Class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Seating Arrangements – YES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Sleeping Arrangements – NO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Rake Type – L.H.B. </a:t>
            </a:r>
            <a:r>
              <a:rPr lang="en-US" sz="2100" dirty="0">
                <a:latin typeface="Tempus Sans ITC" panose="04020404030D07020202" pitchFamily="82" charset="0"/>
                <a:cs typeface="Segoe UI" panose="020B0502040204020203" pitchFamily="34" charset="0"/>
              </a:rPr>
              <a:t>(</a:t>
            </a:r>
            <a:r>
              <a:rPr lang="en-US" sz="2100" dirty="0" err="1">
                <a:latin typeface="Tempus Sans ITC" panose="04020404030D07020202" pitchFamily="82" charset="0"/>
                <a:cs typeface="Segoe UI" panose="020B0502040204020203" pitchFamily="34" charset="0"/>
              </a:rPr>
              <a:t>Linke</a:t>
            </a:r>
            <a:r>
              <a:rPr lang="en-US" sz="2100" dirty="0">
                <a:latin typeface="Tempus Sans ITC" panose="04020404030D07020202" pitchFamily="82" charset="0"/>
                <a:cs typeface="Segoe UI" panose="020B0502040204020203" pitchFamily="34" charset="0"/>
              </a:rPr>
              <a:t>-Hofmann Busch</a:t>
            </a:r>
            <a:r>
              <a:rPr lang="en-US" sz="21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)</a:t>
            </a:r>
          </a:p>
          <a:p>
            <a:r>
              <a:rPr lang="en-US" sz="21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Manufactured by – I.C.F., </a:t>
            </a:r>
            <a:r>
              <a:rPr lang="en-US" sz="21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Perambur</a:t>
            </a:r>
            <a:r>
              <a:rPr lang="en-US" sz="21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, Chennai</a:t>
            </a:r>
            <a:endParaRPr lang="en-US" sz="2100" dirty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692" y="1596738"/>
            <a:ext cx="1097280" cy="109728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5127EDA-5861-47AB-8729-620CFC7DAC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993026" y="3362189"/>
            <a:ext cx="2335427" cy="24714"/>
          </a:xfrm>
          <a:prstGeom prst="straightConnector1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8328453" y="3256005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as on Sep. 2020, it’s age is 18 months old.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275993552"/>
              </p:ext>
            </p:extLst>
          </p:nvPr>
        </p:nvGraphicFramePr>
        <p:xfrm>
          <a:off x="5993026" y="4722091"/>
          <a:ext cx="4744996" cy="874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816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40690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About VANDE BHARAT EXPRESS’s Specialties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6"/>
            <a:ext cx="5406902" cy="250508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0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Odour</a:t>
            </a: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 Controllers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Sensor-based bio-toilets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Automated doors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Smoke alarms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CCTV cameras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Regenerative Braking System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Aerodynamic Body Shell</a:t>
            </a:r>
          </a:p>
          <a:p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214551" y="4782065"/>
            <a:ext cx="2335427" cy="24714"/>
          </a:xfrm>
          <a:prstGeom prst="straightConnector1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7549978" y="4633784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ADVANCED LEVEL</a:t>
            </a:r>
          </a:p>
        </p:txBody>
      </p:sp>
    </p:spTree>
    <p:extLst>
      <p:ext uri="{BB962C8B-B14F-4D97-AF65-F5344CB8AC3E}">
        <p14:creationId xmlns:p14="http://schemas.microsoft.com/office/powerpoint/2010/main" val="191405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40690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VANDE BHARAT EXPRESS’s Current Status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6"/>
            <a:ext cx="6095953" cy="997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There are two routes of “VANDE BHARAT EXPRESS”</a:t>
            </a:r>
          </a:p>
          <a:p>
            <a:pPr lvl="1"/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New Delhi – Varanasi </a:t>
            </a:r>
            <a:r>
              <a:rPr lang="en-US" sz="16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Vande</a:t>
            </a:r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 Bharat Express</a:t>
            </a:r>
          </a:p>
          <a:p>
            <a:pPr lvl="1"/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New Delhi – Shri Mata </a:t>
            </a:r>
            <a:r>
              <a:rPr lang="en-US" sz="16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Vaishno</a:t>
            </a:r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 Devi </a:t>
            </a:r>
            <a:r>
              <a:rPr lang="en-US" sz="16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Vande</a:t>
            </a:r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 Bharat Express</a:t>
            </a: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8204886" y="4300151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2257215" y="5350476"/>
            <a:ext cx="6095953" cy="1248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Seating Capacity – 1,128 passengers (16 coaches, incl. 2 Driver Cabs)</a:t>
            </a:r>
          </a:p>
          <a:p>
            <a:pPr lvl="1"/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DRIVER CABS – 52 seats</a:t>
            </a:r>
          </a:p>
          <a:p>
            <a:pPr lvl="1"/>
            <a:r>
              <a:rPr lang="en-US" sz="16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NON-DRIVER CABS – 78 seats</a:t>
            </a:r>
          </a:p>
        </p:txBody>
      </p:sp>
    </p:spTree>
    <p:extLst>
      <p:ext uri="{BB962C8B-B14F-4D97-AF65-F5344CB8AC3E}">
        <p14:creationId xmlns:p14="http://schemas.microsoft.com/office/powerpoint/2010/main" val="20077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94767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VANDE BHARAT EXPRESS’s Flag-off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6"/>
            <a:ext cx="6095953" cy="8987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FLAGED OFF by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HONOURABLE PRIME MINISTER SHRI NARENDRA MODI</a:t>
            </a:r>
            <a:r>
              <a:rPr lang="en-US" sz="1800" dirty="0" smtClean="0">
                <a:solidFill>
                  <a:srgbClr val="000000"/>
                </a:solidFill>
                <a:latin typeface="Tempus Sans ITC" panose="04020404030D07020202" pitchFamily="82" charset="0"/>
                <a:cs typeface="Segoe UI" panose="020B0502040204020203" pitchFamily="34" charset="0"/>
              </a:rPr>
              <a:t>, on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15/02/2020</a:t>
            </a:r>
            <a:r>
              <a:rPr lang="en-US" sz="18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, for the route of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NEW DELHI VARANASI VANDE BHARAT EXPRESS</a:t>
            </a:r>
            <a:endParaRPr lang="en-US" sz="1800" dirty="0" smtClean="0">
              <a:solidFill>
                <a:srgbClr val="000000"/>
              </a:solidFill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8204886" y="4300151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2257215" y="5350476"/>
            <a:ext cx="6095953" cy="1248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It is flagged off, with vision to reduce travel time.</a:t>
            </a:r>
            <a:endParaRPr lang="en-US" sz="16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8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594767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VANDE BHARAT EXPRESS’s Speed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5"/>
            <a:ext cx="8406666" cy="114918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18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Operational Speed –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160 km/h / 200 km/h (*)</a:t>
            </a:r>
            <a:endParaRPr lang="en-US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cs typeface="Segoe UI" panose="020B0502040204020203" pitchFamily="34" charset="0"/>
            </a:endParaRPr>
          </a:p>
          <a:p>
            <a:r>
              <a:rPr lang="en-US" sz="1800" dirty="0" smtClean="0">
                <a:solidFill>
                  <a:srgbClr val="000000"/>
                </a:solidFill>
                <a:latin typeface="Tempus Sans ITC" panose="04020404030D07020202" pitchFamily="82" charset="0"/>
                <a:cs typeface="Segoe UI" panose="020B0502040204020203" pitchFamily="34" charset="0"/>
              </a:rPr>
              <a:t>Maximum Permissible Speed – </a:t>
            </a:r>
            <a:r>
              <a:rPr lang="en-US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130 km/h</a:t>
            </a:r>
          </a:p>
          <a:p>
            <a:r>
              <a:rPr lang="en-US" sz="1800" dirty="0">
                <a:latin typeface="Tempus Sans ITC" panose="04020404030D07020202" pitchFamily="82" charset="0"/>
                <a:cs typeface="Segoe UI" panose="020B0502040204020203" pitchFamily="34" charset="0"/>
              </a:rPr>
              <a:t>Speed achieved during trials, at </a:t>
            </a:r>
            <a:r>
              <a:rPr lang="en-US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KOTA-SAWAI MADHOPUR rail line </a:t>
            </a:r>
            <a:r>
              <a:rPr lang="en-US" sz="1800" dirty="0">
                <a:latin typeface="Tempus Sans ITC" panose="04020404030D07020202" pitchFamily="82" charset="0"/>
                <a:cs typeface="Segoe UI" panose="020B0502040204020203" pitchFamily="34" charset="0"/>
              </a:rPr>
              <a:t>– </a:t>
            </a:r>
            <a:r>
              <a:rPr lang="en-US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180 km/h</a:t>
            </a:r>
          </a:p>
          <a:p>
            <a:endParaRPr lang="en-US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8204886" y="4300151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7863063" y="6215449"/>
            <a:ext cx="4328937" cy="543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cs typeface="Segoe UI" panose="020B0502040204020203" pitchFamily="34" charset="0"/>
              </a:rPr>
              <a:t>(*) ONLY FOR EXCEPTIONAL CASEs, or MAYBE POSSIBLE IN FUTURE.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933" y="124802"/>
            <a:ext cx="5947672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VANDE BHARAT EXPRESS’s Time Table &amp; Train Schedule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843" y="10009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8204886" y="4300151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546897"/>
              </p:ext>
            </p:extLst>
          </p:nvPr>
        </p:nvGraphicFramePr>
        <p:xfrm>
          <a:off x="838200" y="1825624"/>
          <a:ext cx="10515600" cy="3648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7506198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97245951"/>
                    </a:ext>
                  </a:extLst>
                </a:gridCol>
              </a:tblGrid>
              <a:tr h="325961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78823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– DAILY (except, MONDAY &amp; THURSDAY)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– DAILY (except TUESDAY)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89693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5250889" cy="32653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25622"/>
            <a:ext cx="5295261" cy="326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9934786" cy="1469965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Gill Sans MT Condensed" panose="020B0506020104020203" pitchFamily="34" charset="0"/>
                <a:cs typeface="Segoe UI" panose="020B0502040204020203" pitchFamily="34" charset="0"/>
              </a:rPr>
              <a:t>Was there any real need for the </a:t>
            </a:r>
            <a:r>
              <a:rPr lang="en-US" dirty="0" err="1">
                <a:latin typeface="Gill Sans MT Condensed" panose="020B0506020104020203" pitchFamily="34" charset="0"/>
                <a:cs typeface="Segoe UI" panose="020B0502040204020203" pitchFamily="34" charset="0"/>
              </a:rPr>
              <a:t>Vande</a:t>
            </a:r>
            <a:r>
              <a:rPr lang="en-US" dirty="0">
                <a:latin typeface="Gill Sans MT Condensed" panose="020B0506020104020203" pitchFamily="34" charset="0"/>
                <a:cs typeface="Segoe UI" panose="020B0502040204020203" pitchFamily="34" charset="0"/>
              </a:rPr>
              <a:t> Bharat Express on the Indian Railways, or not? If yes, why was it needed?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5" y="4352916"/>
            <a:ext cx="5406902" cy="25050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Indian Railway don’t have any self-designed train-set.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Indian Railway also want to reduce travel time.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Indian Railway want to reduce the cost for manufacturing rolling stock.</a:t>
            </a:r>
          </a:p>
          <a:p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Indian Railway also want provide </a:t>
            </a:r>
            <a:r>
              <a:rPr lang="en-US" sz="2000" dirty="0" err="1" smtClean="0">
                <a:latin typeface="Tempus Sans ITC" panose="04020404030D07020202" pitchFamily="82" charset="0"/>
                <a:cs typeface="Segoe UI" panose="020B0502040204020203" pitchFamily="34" charset="0"/>
              </a:rPr>
              <a:t>Shatabdi</a:t>
            </a: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, a special identity.</a:t>
            </a:r>
            <a:endParaRPr lang="en-US" sz="20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7549978" y="4633784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203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9B4E-C292-45AA-8116-56270304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14" y="2694018"/>
            <a:ext cx="9934786" cy="1469965"/>
          </a:xfrm>
        </p:spPr>
        <p:txBody>
          <a:bodyPr anchor="ctr">
            <a:normAutofit/>
          </a:bodyPr>
          <a:lstStyle/>
          <a:p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Was </a:t>
            </a:r>
            <a:r>
              <a:rPr lang="en-US" dirty="0" err="1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Vande</a:t>
            </a:r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latin typeface="Gill Sans MT Condensed" panose="020B0506020104020203" pitchFamily="34" charset="0"/>
                <a:cs typeface="Segoe UI" panose="020B0502040204020203" pitchFamily="34" charset="0"/>
              </a:rPr>
              <a:t>Bharat </a:t>
            </a:r>
            <a:r>
              <a:rPr lang="en-US" dirty="0" smtClean="0">
                <a:latin typeface="Gill Sans MT Condensed" panose="020B0506020104020203" pitchFamily="34" charset="0"/>
                <a:cs typeface="Segoe UI" panose="020B0502040204020203" pitchFamily="34" charset="0"/>
              </a:rPr>
              <a:t>Express waste of tax money, done by Indian Railways?</a:t>
            </a:r>
            <a:endParaRPr lang="en-US" dirty="0">
              <a:latin typeface="Gill Sans MT Condensed" panose="020B05060201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214" y="4352916"/>
            <a:ext cx="9279877" cy="25050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72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DECIDE YOURSELF</a:t>
            </a:r>
          </a:p>
          <a:p>
            <a:pPr marL="0" indent="0">
              <a:buNone/>
            </a:pP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According to me, it’s not a waste of taxes.</a:t>
            </a:r>
          </a:p>
          <a:p>
            <a:pPr marL="0" indent="0">
              <a:buNone/>
            </a:pP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/>
            </a:r>
            <a:b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</a:br>
            <a:r>
              <a:rPr lang="en-US" sz="2000" dirty="0" smtClean="0">
                <a:latin typeface="Tempus Sans ITC" panose="04020404030D07020202" pitchFamily="82" charset="0"/>
                <a:cs typeface="Segoe UI" panose="020B0502040204020203" pitchFamily="34" charset="0"/>
              </a:rPr>
              <a:t>(REAL WASTE is UTKRISH COACHES)</a:t>
            </a:r>
            <a:endParaRPr lang="en-US" sz="1800" dirty="0" smtClean="0"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Open Book">
            <a:extLst>
              <a:ext uri="{FF2B5EF4-FFF2-40B4-BE49-F238E27FC236}">
                <a16:creationId xmlns:a16="http://schemas.microsoft.com/office/drawing/2014/main" id="{DEFE964D-9F1C-4F69-ADD3-0E1AB324E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 txBox="1">
            <a:spLocks/>
          </p:cNvSpPr>
          <p:nvPr/>
        </p:nvSpPr>
        <p:spPr>
          <a:xfrm>
            <a:off x="7549978" y="4633784"/>
            <a:ext cx="3987114" cy="34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65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9009" y="4490110"/>
            <a:ext cx="5609222" cy="606282"/>
          </a:xfrm>
        </p:spPr>
        <p:txBody>
          <a:bodyPr anchor="t">
            <a:noAutofit/>
          </a:bodyPr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  <a:cs typeface="Segoe UI" panose="020B0502040204020203" pitchFamily="34" charset="0"/>
              </a:rPr>
              <a:t>LIKE, SHARE, COMMENT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  <a:cs typeface="Segoe UI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9012" y="3931584"/>
            <a:ext cx="5609219" cy="576738"/>
          </a:xfrm>
        </p:spPr>
        <p:txBody>
          <a:bodyPr anchor="b">
            <a:noAutofit/>
          </a:bodyPr>
          <a:lstStyle/>
          <a:p>
            <a:pPr algn="l"/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Thanks for watching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9964" y="362282"/>
            <a:ext cx="1636279" cy="163627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5016" y="1490802"/>
            <a:ext cx="1827742" cy="1827742"/>
          </a:xfrm>
          <a:prstGeom prst="rect">
            <a:avLst/>
          </a:prstGeom>
        </p:spPr>
      </p:pic>
      <p:pic>
        <p:nvPicPr>
          <p:cNvPr id="7" name="Graphic 6" descr="Blackboard">
            <a:extLst>
              <a:ext uri="{FF2B5EF4-FFF2-40B4-BE49-F238E27FC236}">
                <a16:creationId xmlns:a16="http://schemas.microsoft.com/office/drawing/2014/main" id="{2696A1A4-8E43-47F6-A6DC-A9ADAB053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5638" y="3819433"/>
            <a:ext cx="2594886" cy="2594886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Books on Shelf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49738" y="525598"/>
            <a:ext cx="2260711" cy="2260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8781" y="5516930"/>
            <a:ext cx="5381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FOLLOW US ON INSTAGRAM</a:t>
            </a:r>
          </a:p>
          <a:p>
            <a:r>
              <a:rPr lang="en-US" sz="36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FOLLOW US ON </a:t>
            </a:r>
            <a:r>
              <a:rPr lang="en-US" sz="3600" b="1" i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TWITTER</a:t>
            </a:r>
            <a:endParaRPr lang="en-US" sz="3600" b="1" i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0173" y="5615265"/>
            <a:ext cx="401182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Visit our website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sym typeface="Wingdings" panose="05000000000000000000" pitchFamily="2" charset="2"/>
              </a:rPr>
              <a:t>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</a:endParaRPr>
          </a:p>
          <a:p>
            <a:r>
              <a:rPr lang="en-US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https://railfanningclub.travel.blog/</a:t>
            </a:r>
            <a:endParaRPr lang="en-US" sz="24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258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781794_Research presentation_RVA_v3" id="{DF2794B4-2314-4F87-8639-5DCB9EEE28EE}" vid="{3B969E49-204F-4FF6-BD10-D26195B8D4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2AB02E3-5ADF-4BF0-9C1B-35CDF3FE95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A875DA-F9FD-4F83-A049-3B1027B542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C7D9E6-B0D9-433E-BD46-EB60F64F4DA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Research presentation</Template>
  <TotalTime>0</TotalTime>
  <Words>1289</Words>
  <Application>Microsoft Office PowerPoint</Application>
  <PresentationFormat>Widescreen</PresentationFormat>
  <Paragraphs>130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Agency FB</vt:lpstr>
      <vt:lpstr>Arial</vt:lpstr>
      <vt:lpstr>Bahnschrift SemiBold Condensed</vt:lpstr>
      <vt:lpstr>Bauhaus 93</vt:lpstr>
      <vt:lpstr>Calibri</vt:lpstr>
      <vt:lpstr>Calibri Light</vt:lpstr>
      <vt:lpstr>Forte</vt:lpstr>
      <vt:lpstr>Gill Sans MT Condensed</vt:lpstr>
      <vt:lpstr>Mistral</vt:lpstr>
      <vt:lpstr>Rage Italic</vt:lpstr>
      <vt:lpstr>Segoe UI</vt:lpstr>
      <vt:lpstr>Tempus Sans ITC</vt:lpstr>
      <vt:lpstr>Wingdings</vt:lpstr>
      <vt:lpstr>Office Theme</vt:lpstr>
      <vt:lpstr>The Rail Fanning Club</vt:lpstr>
      <vt:lpstr>&lt;--- Introduction to Today’s Topic ---&gt;</vt:lpstr>
      <vt:lpstr>About VANDE BHARAT EXPRESS’s Inaugural</vt:lpstr>
      <vt:lpstr>About VANDE BHARAT EXPRESS’s Specialties</vt:lpstr>
      <vt:lpstr>VANDE BHARAT EXPRESS’s Current Status</vt:lpstr>
      <vt:lpstr>VANDE BHARAT EXPRESS’s Flag-off</vt:lpstr>
      <vt:lpstr>VANDE BHARAT EXPRESS’s Speed</vt:lpstr>
      <vt:lpstr>VANDE BHARAT EXPRESS’s Time Table &amp; Train Schedule</vt:lpstr>
      <vt:lpstr>Was there any real need for the Vande Bharat Express on the Indian Railways, or not? If yes, why was it needed?</vt:lpstr>
      <vt:lpstr>Was Vande Bharat Express waste of tax money, done by Indian Railways?</vt:lpstr>
      <vt:lpstr>LIKE, SHARE, COMMENT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Vande Bharat Express (by THE RAIL FANNING CLUB)</dc:title>
  <dc:creator>Mridun Gupta</dc:creator>
  <cp:keywords>The Rail Fanning Club</cp:keywords>
  <cp:lastModifiedBy/>
  <cp:revision>1</cp:revision>
  <dcterms:created xsi:type="dcterms:W3CDTF">2020-09-12T11:51:54Z</dcterms:created>
  <dcterms:modified xsi:type="dcterms:W3CDTF">2020-09-15T11:28:10Z</dcterms:modified>
  <cp:category>The Rail Fanning Club</cp:category>
  <cp:contentStatus>Up-to-date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